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93" r:id="rId3"/>
    <p:sldId id="294" r:id="rId4"/>
    <p:sldId id="270" r:id="rId5"/>
    <p:sldId id="296" r:id="rId6"/>
    <p:sldId id="277" r:id="rId7"/>
    <p:sldId id="280" r:id="rId8"/>
    <p:sldId id="278" r:id="rId9"/>
    <p:sldId id="279" r:id="rId10"/>
    <p:sldId id="284" r:id="rId11"/>
    <p:sldId id="282" r:id="rId12"/>
    <p:sldId id="283" r:id="rId13"/>
    <p:sldId id="300" r:id="rId14"/>
    <p:sldId id="286" r:id="rId15"/>
    <p:sldId id="285" r:id="rId16"/>
    <p:sldId id="287" r:id="rId17"/>
    <p:sldId id="299" r:id="rId18"/>
    <p:sldId id="301" r:id="rId19"/>
    <p:sldId id="303" r:id="rId20"/>
    <p:sldId id="302" r:id="rId21"/>
    <p:sldId id="305" r:id="rId22"/>
    <p:sldId id="28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plotArea>
      <c:layout>
        <c:manualLayout>
          <c:layoutTarget val="inner"/>
          <c:xMode val="edge"/>
          <c:yMode val="edge"/>
          <c:x val="7.6233768510099225E-3"/>
          <c:y val="2.8861829517697557E-2"/>
          <c:w val="0.79874285113333832"/>
          <c:h val="0.94227634096460466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Мухаметзянова Т.А.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</c:v>
                </c:pt>
                <c:pt idx="1">
                  <c:v>4.7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Амерханова А.А.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4.8499999999999996</c:v>
                </c:pt>
                <c:pt idx="1">
                  <c:v>4.8499999999999996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Назирова Ф.С.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4.3499999999999996</c:v>
                </c:pt>
                <c:pt idx="1">
                  <c:v>4.45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Гришина Л.В.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4.3499999999999996</c:v>
                </c:pt>
                <c:pt idx="1">
                  <c:v>4.6499999999999995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Афанасьева Л.В.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4.3499999999999996</c:v>
                </c:pt>
                <c:pt idx="1">
                  <c:v>4.5999999999999996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Седенкова С.С.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Лист1!$G$2:$G$3</c:f>
              <c:numCache>
                <c:formatCode>General</c:formatCode>
                <c:ptCount val="2"/>
                <c:pt idx="0">
                  <c:v>4.3499999999999996</c:v>
                </c:pt>
                <c:pt idx="1">
                  <c:v>4.5999999999999996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Нурмехаметова А.Х.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Лист1!$H$2:$H$3</c:f>
              <c:numCache>
                <c:formatCode>General</c:formatCode>
                <c:ptCount val="2"/>
                <c:pt idx="0">
                  <c:v>4.3499999999999996</c:v>
                </c:pt>
                <c:pt idx="1">
                  <c:v>4.3499999999999996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Залялова А.А.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Лист1!$I$2:$I$3</c:f>
              <c:numCache>
                <c:formatCode>General</c:formatCode>
                <c:ptCount val="2"/>
                <c:pt idx="0">
                  <c:v>4.6499999999999995</c:v>
                </c:pt>
                <c:pt idx="1">
                  <c:v>4.55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Амаева Л.Г.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Лист1!$J$2:$J$3</c:f>
              <c:numCache>
                <c:formatCode>General</c:formatCode>
                <c:ptCount val="2"/>
                <c:pt idx="0">
                  <c:v>5</c:v>
                </c:pt>
                <c:pt idx="1">
                  <c:v>2.4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Ибрагимова Л.З.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самооценка</c:v>
                </c:pt>
                <c:pt idx="1">
                  <c:v>оценка администрации</c:v>
                </c:pt>
              </c:strCache>
            </c:strRef>
          </c:cat>
          <c:val>
            <c:numRef>
              <c:f>Лист1!$K$2:$K$3</c:f>
              <c:numCache>
                <c:formatCode>General</c:formatCode>
                <c:ptCount val="2"/>
                <c:pt idx="0">
                  <c:v>4.5</c:v>
                </c:pt>
                <c:pt idx="1">
                  <c:v>2.7</c:v>
                </c:pt>
              </c:numCache>
            </c:numRef>
          </c:val>
        </c:ser>
        <c:dLbls>
          <c:showVal val="1"/>
        </c:dLbls>
        <c:axId val="74130560"/>
        <c:axId val="74132480"/>
      </c:barChart>
      <c:catAx>
        <c:axId val="7413056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Уровень оценки администрации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.44732246595952169"/>
              <c:y val="0.10521758658497206"/>
            </c:manualLayout>
          </c:layout>
        </c:title>
        <c:numFmt formatCode="General" sourceLinked="1"/>
        <c:majorTickMark val="cross"/>
        <c:minorTickMark val="cross"/>
        <c:tickLblPos val="nextTo"/>
        <c:crossAx val="74132480"/>
        <c:crosses val="autoZero"/>
        <c:auto val="1"/>
        <c:lblAlgn val="ctr"/>
        <c:lblOffset val="100"/>
        <c:noMultiLvlLbl val="1"/>
      </c:catAx>
      <c:valAx>
        <c:axId val="74132480"/>
        <c:scaling>
          <c:orientation val="minMax"/>
        </c:scaling>
        <c:delete val="1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 sz="1200" b="1" dirty="0" smtClean="0"/>
                  <a:t>Уровень</a:t>
                </a:r>
                <a:r>
                  <a:rPr lang="ru-RU" sz="1200" b="1" baseline="0" dirty="0" smtClean="0"/>
                  <a:t> самооценки </a:t>
                </a:r>
                <a:endParaRPr lang="ru-RU" sz="1200" b="1" dirty="0"/>
              </a:p>
            </c:rich>
          </c:tx>
          <c:layout>
            <c:manualLayout>
              <c:xMode val="edge"/>
              <c:yMode val="edge"/>
              <c:x val="0.12044935424595678"/>
              <c:y val="8.9341927561146506E-2"/>
            </c:manualLayout>
          </c:layout>
        </c:title>
        <c:numFmt formatCode="General" sourceLinked="1"/>
        <c:majorTickMark val="cross"/>
        <c:minorTickMark val="cross"/>
        <c:tickLblPos val="nextTo"/>
        <c:crossAx val="74130560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roundedCorners val="1"/>
  <c:chart>
    <c:autoTitleDeleted val="1"/>
    <c:view3D>
      <c:rotX val="0"/>
      <c:rotY val="0"/>
      <c:rAngAx val="1"/>
    </c:view3D>
    <c:plotArea>
      <c:layout>
        <c:manualLayout>
          <c:layoutTarget val="inner"/>
          <c:xMode val="edge"/>
          <c:yMode val="edge"/>
          <c:x val="3.5422134733158361E-2"/>
          <c:y val="2.1140252361762572E-3"/>
          <c:w val="0.73405987243453741"/>
          <c:h val="0.90435403907844869"/>
        </c:manualLayout>
      </c:layout>
      <c:bar3D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Седенкова С.С.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ЗаляловаА.А.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Назирова Ф.С.</c:v>
                </c:pt>
              </c:strCache>
            </c:strRef>
          </c:tx>
          <c:spPr>
            <a:ln w="25400">
              <a:noFill/>
            </a:ln>
          </c:spPr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Мухаметзянова Т.А.</c:v>
                </c:pt>
              </c:strCache>
            </c:strRef>
          </c:tx>
          <c:spPr>
            <a:ln w="25400">
              <a:noFill/>
            </a:ln>
          </c:spPr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3.5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Амерханова А.А.</c:v>
                </c:pt>
              </c:strCache>
            </c:strRef>
          </c:tx>
          <c:spPr>
            <a:ln w="25400">
              <a:noFill/>
            </a:ln>
          </c:spPr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Амаева Л.Г.</c:v>
                </c:pt>
              </c:strCache>
            </c:strRef>
          </c:tx>
          <c:spPr>
            <a:ln w="25400">
              <a:noFill/>
            </a:ln>
          </c:spPr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1.2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Гришина Л.В.</c:v>
                </c:pt>
              </c:strCache>
            </c:strRef>
          </c:tx>
          <c:spPr>
            <a:ln w="25400">
              <a:noFill/>
            </a:ln>
          </c:spPr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Афанасьева Л.В.</c:v>
                </c:pt>
              </c:strCache>
            </c:strRef>
          </c:tx>
          <c:spPr>
            <a:ln w="25400">
              <a:noFill/>
            </a:ln>
          </c:spPr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Лист1!$I$2</c:f>
              <c:numCache>
                <c:formatCode>General</c:formatCode>
                <c:ptCount val="1"/>
                <c:pt idx="0">
                  <c:v>3.6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Нурмехаметова А.Х.</c:v>
                </c:pt>
              </c:strCache>
            </c:strRef>
          </c:tx>
          <c:spPr>
            <a:ln w="25400">
              <a:noFill/>
            </a:ln>
          </c:spPr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Лист1!$J$2</c:f>
              <c:numCache>
                <c:formatCode>General</c:formatCode>
                <c:ptCount val="1"/>
                <c:pt idx="0">
                  <c:v>2.8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Ибрагимова Л.З.</c:v>
                </c:pt>
              </c:strCache>
            </c:strRef>
          </c:tx>
          <c:spPr>
            <a:ln w="25400">
              <a:noFill/>
            </a:ln>
          </c:spPr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Лист1!$K$2</c:f>
              <c:numCache>
                <c:formatCode>General</c:formatCode>
                <c:ptCount val="1"/>
                <c:pt idx="0">
                  <c:v>1.1000000000000001</c:v>
                </c:pt>
              </c:numCache>
            </c:numRef>
          </c:val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Максимальный показатель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Лист1!$L$2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dLbls>
          <c:showVal val="1"/>
        </c:dLbls>
        <c:shape val="cylinder"/>
        <c:axId val="58503936"/>
        <c:axId val="61341056"/>
        <c:axId val="0"/>
      </c:bar3DChart>
      <c:catAx>
        <c:axId val="58503936"/>
        <c:scaling>
          <c:orientation val="minMax"/>
        </c:scaling>
        <c:delete val="1"/>
        <c:axPos val="b"/>
        <c:majorTickMark val="cross"/>
        <c:minorTickMark val="cross"/>
        <c:tickLblPos val="nextTo"/>
        <c:crossAx val="61341056"/>
        <c:crosses val="autoZero"/>
        <c:auto val="1"/>
        <c:lblAlgn val="ctr"/>
        <c:lblOffset val="100"/>
        <c:noMultiLvlLbl val="1"/>
      </c:catAx>
      <c:valAx>
        <c:axId val="61341056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58503936"/>
        <c:crosses val="autoZero"/>
        <c:crossBetween val="between"/>
      </c:valAx>
    </c:plotArea>
    <c:legend>
      <c:legendPos val="r"/>
      <c:layout/>
      <c:overlay val="1"/>
    </c:legend>
    <c:plotVisOnly val="1"/>
    <c:dispBlanksAs val="gap"/>
    <c:showDLblsOverMax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C00000"/>
              </a:solidFill>
            </a:ln>
          </c:spPr>
          <c:explosion val="25"/>
          <c:dPt>
            <c:idx val="0"/>
            <c:spPr>
              <a:solidFill>
                <a:srgbClr val="00B050"/>
              </a:solidFill>
              <a:ln>
                <a:solidFill>
                  <a:srgbClr val="C00000"/>
                </a:solidFill>
              </a:ln>
            </c:spPr>
          </c:dPt>
          <c:dLbls>
            <c:dLblPos val="inEnd"/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готовы к инновационной деятельности</c:v>
                </c:pt>
                <c:pt idx="1">
                  <c:v>не готовы к инновационной деятельности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65</c:v>
                </c:pt>
                <c:pt idx="1">
                  <c:v>35</c:v>
                </c:pt>
              </c:numCache>
            </c:numRef>
          </c:val>
        </c:ser>
        <c:dLbls/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2008 г.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Лист1!$A$2:$A$9</c:f>
              <c:strCache>
                <c:ptCount val="8"/>
                <c:pt idx="0">
                  <c:v>игровые</c:v>
                </c:pt>
                <c:pt idx="1">
                  <c:v>проблемного обучения</c:v>
                </c:pt>
                <c:pt idx="2">
                  <c:v>развивающего обучения</c:v>
                </c:pt>
                <c:pt idx="3">
                  <c:v>здоровьесберегающие</c:v>
                </c:pt>
                <c:pt idx="4">
                  <c:v>интенсивного обучения</c:v>
                </c:pt>
                <c:pt idx="5">
                  <c:v>авторская технология А.Яхина</c:v>
                </c:pt>
                <c:pt idx="6">
                  <c:v>Элементы  IT-технологий</c:v>
                </c:pt>
                <c:pt idx="7">
                  <c:v>групповые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13</c:v>
                </c:pt>
                <c:pt idx="1">
                  <c:v>2</c:v>
                </c:pt>
                <c:pt idx="2">
                  <c:v>8</c:v>
                </c:pt>
                <c:pt idx="3">
                  <c:v>13</c:v>
                </c:pt>
                <c:pt idx="4">
                  <c:v>5</c:v>
                </c:pt>
                <c:pt idx="5">
                  <c:v>2</c:v>
                </c:pt>
                <c:pt idx="6">
                  <c:v>8</c:v>
                </c:pt>
                <c:pt idx="7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2009 г.</c:v>
                </c:pt>
              </c:strCache>
            </c:strRef>
          </c:tx>
          <c:spPr>
            <a:solidFill>
              <a:srgbClr val="FF6699"/>
            </a:solidFill>
          </c:spPr>
          <c:cat>
            <c:strRef>
              <c:f>Лист1!$A$2:$A$9</c:f>
              <c:strCache>
                <c:ptCount val="8"/>
                <c:pt idx="0">
                  <c:v>игровые</c:v>
                </c:pt>
                <c:pt idx="1">
                  <c:v>проблемного обучения</c:v>
                </c:pt>
                <c:pt idx="2">
                  <c:v>развивающего обучения</c:v>
                </c:pt>
                <c:pt idx="3">
                  <c:v>здоровьесберегающие</c:v>
                </c:pt>
                <c:pt idx="4">
                  <c:v>интенсивного обучения</c:v>
                </c:pt>
                <c:pt idx="5">
                  <c:v>авторская технология А.Яхина</c:v>
                </c:pt>
                <c:pt idx="6">
                  <c:v>Элементы  IT-технологий</c:v>
                </c:pt>
                <c:pt idx="7">
                  <c:v>групповые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13</c:v>
                </c:pt>
                <c:pt idx="1">
                  <c:v>4</c:v>
                </c:pt>
                <c:pt idx="2">
                  <c:v>9</c:v>
                </c:pt>
                <c:pt idx="3">
                  <c:v>13</c:v>
                </c:pt>
                <c:pt idx="4">
                  <c:v>5</c:v>
                </c:pt>
                <c:pt idx="5">
                  <c:v>3</c:v>
                </c:pt>
                <c:pt idx="6">
                  <c:v>9</c:v>
                </c:pt>
                <c:pt idx="7">
                  <c:v>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2010 г.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cat>
            <c:strRef>
              <c:f>Лист1!$A$2:$A$9</c:f>
              <c:strCache>
                <c:ptCount val="8"/>
                <c:pt idx="0">
                  <c:v>игровые</c:v>
                </c:pt>
                <c:pt idx="1">
                  <c:v>проблемного обучения</c:v>
                </c:pt>
                <c:pt idx="2">
                  <c:v>развивающего обучения</c:v>
                </c:pt>
                <c:pt idx="3">
                  <c:v>здоровьесберегающие</c:v>
                </c:pt>
                <c:pt idx="4">
                  <c:v>интенсивного обучения</c:v>
                </c:pt>
                <c:pt idx="5">
                  <c:v>авторская технология А.Яхина</c:v>
                </c:pt>
                <c:pt idx="6">
                  <c:v>Элементы  IT-технологий</c:v>
                </c:pt>
                <c:pt idx="7">
                  <c:v>групповые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13</c:v>
                </c:pt>
                <c:pt idx="1">
                  <c:v>6</c:v>
                </c:pt>
                <c:pt idx="2">
                  <c:v>13</c:v>
                </c:pt>
                <c:pt idx="3">
                  <c:v>13</c:v>
                </c:pt>
                <c:pt idx="4">
                  <c:v>6</c:v>
                </c:pt>
                <c:pt idx="5">
                  <c:v>4</c:v>
                </c:pt>
                <c:pt idx="6">
                  <c:v>12</c:v>
                </c:pt>
                <c:pt idx="7">
                  <c:v>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2011 г.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cat>
            <c:strRef>
              <c:f>Лист1!$A$2:$A$9</c:f>
              <c:strCache>
                <c:ptCount val="8"/>
                <c:pt idx="0">
                  <c:v>игровые</c:v>
                </c:pt>
                <c:pt idx="1">
                  <c:v>проблемного обучения</c:v>
                </c:pt>
                <c:pt idx="2">
                  <c:v>развивающего обучения</c:v>
                </c:pt>
                <c:pt idx="3">
                  <c:v>здоровьесберегающие</c:v>
                </c:pt>
                <c:pt idx="4">
                  <c:v>интенсивного обучения</c:v>
                </c:pt>
                <c:pt idx="5">
                  <c:v>авторская технология А.Яхина</c:v>
                </c:pt>
                <c:pt idx="6">
                  <c:v>Элементы  IT-технологий</c:v>
                </c:pt>
                <c:pt idx="7">
                  <c:v>групповые</c:v>
                </c:pt>
              </c:strCache>
            </c:strRef>
          </c:cat>
          <c:val>
            <c:numRef>
              <c:f>Лист1!$E$2:$E$9</c:f>
              <c:numCache>
                <c:formatCode>General</c:formatCode>
                <c:ptCount val="8"/>
                <c:pt idx="0">
                  <c:v>13</c:v>
                </c:pt>
                <c:pt idx="1">
                  <c:v>7</c:v>
                </c:pt>
                <c:pt idx="2">
                  <c:v>13</c:v>
                </c:pt>
                <c:pt idx="3">
                  <c:v>13</c:v>
                </c:pt>
                <c:pt idx="4">
                  <c:v>7</c:v>
                </c:pt>
                <c:pt idx="5">
                  <c:v>5</c:v>
                </c:pt>
                <c:pt idx="6">
                  <c:v>13</c:v>
                </c:pt>
                <c:pt idx="7">
                  <c:v>7</c:v>
                </c:pt>
              </c:numCache>
            </c:numRef>
          </c:val>
        </c:ser>
        <c:dLbls/>
        <c:shape val="box"/>
        <c:axId val="58487936"/>
        <c:axId val="58489472"/>
        <c:axId val="0"/>
      </c:bar3DChart>
      <c:catAx>
        <c:axId val="5848793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58489472"/>
        <c:crosses val="autoZero"/>
        <c:auto val="1"/>
        <c:lblAlgn val="ctr"/>
        <c:lblOffset val="100"/>
      </c:catAx>
      <c:valAx>
        <c:axId val="5848947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58487936"/>
        <c:crosses val="autoZero"/>
        <c:crossBetween val="between"/>
      </c:valAx>
      <c:spPr>
        <a:solidFill>
          <a:schemeClr val="bg1"/>
        </a:solidFill>
      </c:spPr>
    </c:plotArea>
    <c:legend>
      <c:legendPos val="r"/>
      <c:layout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spPr>
    <a:solidFill>
      <a:srgbClr val="99FF99"/>
    </a:solidFill>
  </c:spPr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15920-F928-4373-89D4-47A6BEF42A9B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C6477-CF44-4144-B477-B7DB1B8D32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056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C6477-CF44-4144-B477-B7DB1B8D324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130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C6477-CF44-4144-B477-B7DB1B8D3243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C6477-CF44-4144-B477-B7DB1B8D324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5471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332656"/>
            <a:ext cx="7279174" cy="5077798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cap="none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  <a:t>Технологический </a:t>
            </a:r>
            <a:r>
              <a:rPr lang="ru-RU" sz="5400" cap="none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  <a:t>компонент </a:t>
            </a:r>
            <a:r>
              <a:rPr lang="ru-RU" sz="5400" cap="none" dirty="0" smtClean="0">
                <a:ln>
                  <a:solidFill>
                    <a:sysClr val="windowText" lastClr="000000"/>
                  </a:solidFill>
                </a:ln>
                <a:solidFill>
                  <a:schemeClr val="accent3"/>
                </a:solidFill>
              </a:rPr>
              <a:t>как составляющая управленческой культуры</a:t>
            </a:r>
            <a:endParaRPr lang="ru-RU" sz="5400" cap="none" dirty="0">
              <a:ln>
                <a:solidFill>
                  <a:sysClr val="windowText" lastClr="000000"/>
                </a:solidFill>
              </a:ln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8643966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Сопоставительный анализ  уровней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мониторинговой карты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Профессиональные умения учителя»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00034" y="1571612"/>
          <a:ext cx="8329642" cy="4840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4674"/>
            <a:ext cx="8572560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Технологическая карта  коррекции профессиональных умений учителей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8"/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53060862"/>
              </p:ext>
            </p:extLst>
          </p:nvPr>
        </p:nvGraphicFramePr>
        <p:xfrm>
          <a:off x="323529" y="1268760"/>
          <a:ext cx="8136904" cy="5238436"/>
        </p:xfrm>
        <a:graphic>
          <a:graphicData uri="http://schemas.openxmlformats.org/drawingml/2006/table">
            <a:tbl>
              <a:tblPr/>
              <a:tblGrid>
                <a:gridCol w="1584176"/>
                <a:gridCol w="1224136"/>
                <a:gridCol w="1297284"/>
                <a:gridCol w="1367012"/>
                <a:gridCol w="1152128"/>
                <a:gridCol w="1512168"/>
              </a:tblGrid>
              <a:tr h="1067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ФИО учителя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Коррекция профессиональных умений учителя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Форма работы с учителем</a:t>
                      </a: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Контроль</a:t>
                      </a:r>
                      <a:endParaRPr lang="ru-RU" sz="1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Вид контроля</a:t>
                      </a:r>
                      <a:endParaRPr lang="ru-RU" sz="1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</a:t>
                      </a:r>
                      <a:endParaRPr lang="ru-RU" sz="14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5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1.Мухаметзянова Т.А.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1.Методика оценивания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 Изучение статьи «Методика оценивания» в журнале «Управление качеством образования »№1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стр.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2.Посещение уроков математики, татарского языка, окружающего мира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1.Выступление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 анализом данной статьи на ШМО</a:t>
                      </a:r>
                    </a:p>
                    <a:p>
                      <a:endParaRPr lang="ru-RU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2.Анализ уроков 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1.Предварительный контроль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Текущий контроль</a:t>
                      </a: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выполнено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201135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Методические  рекомендации  по коррекционной работе «Западающих зон» педагогов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467600" cy="487375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7200" dirty="0" smtClean="0"/>
              <a:t> </a:t>
            </a:r>
          </a:p>
          <a:p>
            <a:pPr lvl="0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Рекомендуется выделять в поурочном планировании образовательных, развивающих задач. Необходимо их прописывать в поурочном планировании.</a:t>
            </a:r>
          </a:p>
          <a:p>
            <a:pPr lvl="0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Работать над расширением применения учителями современных образовательных технологий (Информационные и т.д.)</a:t>
            </a:r>
          </a:p>
          <a:p>
            <a:pPr lvl="0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Отработать приемы мотивации деятельности учащихся на уроках.</a:t>
            </a:r>
          </a:p>
          <a:p>
            <a:pPr lvl="0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Продумать приемы рационализации использования времени на уроках.</a:t>
            </a:r>
          </a:p>
          <a:p>
            <a:pPr lvl="0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Разработать механизм оценивания знаний учащихся при выполнении заданий различного уровня.</a:t>
            </a:r>
          </a:p>
          <a:p>
            <a:pPr lvl="0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Отработать тему «Контрольно-оценочная деятельность учителя на уроке». Работать над умением комментировать оценивание знаний ,умений учащихся.</a:t>
            </a:r>
          </a:p>
          <a:p>
            <a:pPr lvl="0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При планировании урока учитывать дифференциацию в форме индивидуальных  заданий для учащихся с различным темпом усвоения и выполнения заданий. Комментировать домашнее задание.  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8000" dirty="0" smtClean="0"/>
          </a:p>
          <a:p>
            <a:pPr>
              <a:buNone/>
            </a:pPr>
            <a:r>
              <a:rPr lang="ru-RU" sz="8000" dirty="0" smtClean="0"/>
              <a:t> </a:t>
            </a:r>
          </a:p>
          <a:p>
            <a:endParaRPr lang="ru-RU" sz="7200" dirty="0" smtClean="0"/>
          </a:p>
          <a:p>
            <a:endParaRPr lang="ru-RU" sz="5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Методическая папка учителей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330597198"/>
              </p:ext>
            </p:extLst>
          </p:nvPr>
        </p:nvGraphicFramePr>
        <p:xfrm>
          <a:off x="611560" y="836712"/>
          <a:ext cx="7395592" cy="4623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7192"/>
                <a:gridCol w="2489200"/>
                <a:gridCol w="2489200"/>
              </a:tblGrid>
              <a:tr h="432047"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</a:t>
                      </a:r>
                      <a:endParaRPr lang="ru-RU" sz="1600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Сильные стороны 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Обобщение опыта учителя</a:t>
                      </a: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973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1.Мухаметзянова Т.А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Развитие предметных умений и навыков как условие обеспечения качества обучения учащихся начальной школы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1.Выступление на методическом объединении с обобщением опыта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/>
                </a:tc>
              </a:tr>
              <a:tr h="8204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2.Амерханова А.А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Контрольно-оценочная деятельность учителя на различных этапах урока</a:t>
                      </a:r>
                    </a:p>
                    <a:p>
                      <a:pPr algn="l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1.Выступление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Научно- практической конференции в апреле месяце 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3.Назирова Ф.С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009" marR="53009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Эмоциональный настрой учащихся на активную деятельность на уроке</a:t>
                      </a:r>
                    </a:p>
                    <a:p>
                      <a:pPr algn="l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1.Выступление на  </a:t>
                      </a:r>
                      <a:r>
                        <a:rPr lang="ru-RU" sz="14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стажировочной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площадке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учителей начальных классов при ИРО РТ</a:t>
                      </a:r>
                      <a:endParaRPr lang="ru-RU" sz="1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31859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Матрица педагогического анализа уроков учителей начальной школы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sz="4000" dirty="0" smtClean="0"/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 УРОВЕНЬ- Пассивный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 УРОВЕНЬ- Ситуативный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 УРОВЕНЬ- Активный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4 УРОВЕНЬ- Творческий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501122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Матрица педагогического анализа уроков учителей начальной школы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1" y="1214423"/>
          <a:ext cx="8543959" cy="5096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543"/>
                <a:gridCol w="937927"/>
                <a:gridCol w="937927"/>
                <a:gridCol w="937927"/>
                <a:gridCol w="937927"/>
                <a:gridCol w="937927"/>
                <a:gridCol w="937927"/>
                <a:gridCol w="937927"/>
                <a:gridCol w="937927"/>
              </a:tblGrid>
              <a:tr h="324256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Уровень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Создание познавательной атмосферы урока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применяемые методы обучения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деятельности уч-ся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Учебное взаимодействие учителя и учеников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Речь педагога и ее значение на уроке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Воспитывающая сторона занятия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Контроль и коррекция деятельности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Результативность занятия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8715404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педагогического анализа уроков учителей начальной школы  по результатам анализа посещенных уроков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28596" y="142873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Анкета готовности учителя к инновационной деятельности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1.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Какие новшества, на Ваш взгляд, в первую очередь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школе?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Как Вы думаете, где можно узнать учителю 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различных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новшествах?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Если бы Вам предоставили возможность заниматься инновационной деятельностью, к кому бы Вы обратились за помощью?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 Как Вы думаете, какие трудности могут встретиться на пути введения новшества?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5. Что может измениться в Вашей деятельности в ходе осуществления нововведения?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6. Как отнесутся Ваши коллеги к вводимому Вами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новшеству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7. Как Вы думаете, какие причины побуждают учителя применять различные новшества?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8. Ожидаете ли Вы личного удовлетворения от введения нового в педагогический процесс?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489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Анализ анкеты готовности 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учителя к инновационной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138124900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23825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ru-RU" sz="3200" b="1" dirty="0"/>
              <a:t>Инновационная культура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542574"/>
            <a:ext cx="7992888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/>
              <a:t> 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высшее проявление общекультурных, профессиональных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 личностных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качеств учителя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4771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Начальная школа</a:t>
            </a:r>
            <a:br>
              <a:rPr lang="ru-RU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(начальная ступень образования) – конец ХХ </a:t>
            </a:r>
            <a:r>
              <a:rPr lang="ru-RU" sz="3200" b="1" dirty="0">
                <a:solidFill>
                  <a:schemeClr val="hlink"/>
                </a:solidFill>
                <a:latin typeface="Monotype Corsiva" pitchFamily="66" charset="0"/>
              </a:rPr>
              <a:t>в.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24644" y="2053431"/>
            <a:ext cx="8726488" cy="4611687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200" b="1" dirty="0">
                <a:solidFill>
                  <a:srgbClr val="FF9900"/>
                </a:solidFill>
              </a:rPr>
              <a:t>Образовательные системы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810638" y="2895600"/>
            <a:ext cx="2133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179388" y="2971800"/>
            <a:ext cx="3325812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>
                <a:solidFill>
                  <a:srgbClr val="000000"/>
                </a:solidFill>
              </a:rPr>
              <a:t>Традиционная</a:t>
            </a:r>
          </a:p>
          <a:p>
            <a:pPr algn="ctr">
              <a:spcBef>
                <a:spcPct val="50000"/>
              </a:spcBef>
            </a:pPr>
            <a:r>
              <a:rPr lang="ru-RU" sz="1600" b="1" dirty="0">
                <a:solidFill>
                  <a:srgbClr val="000000"/>
                </a:solidFill>
              </a:rPr>
              <a:t>(обновленная)</a:t>
            </a:r>
          </a:p>
        </p:txBody>
      </p:sp>
      <p:sp>
        <p:nvSpPr>
          <p:cNvPr id="111622" name="Line 6"/>
          <p:cNvSpPr>
            <a:spLocks noChangeShapeType="1"/>
          </p:cNvSpPr>
          <p:nvPr/>
        </p:nvSpPr>
        <p:spPr bwMode="auto">
          <a:xfrm flipH="1">
            <a:off x="1691680" y="2384270"/>
            <a:ext cx="20574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3749080" y="2866231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3635896" y="2971800"/>
            <a:ext cx="2155304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>
                <a:solidFill>
                  <a:srgbClr val="000000"/>
                </a:solidFill>
              </a:rPr>
              <a:t>Система</a:t>
            </a:r>
          </a:p>
          <a:p>
            <a:pPr algn="ctr">
              <a:spcBef>
                <a:spcPct val="50000"/>
              </a:spcBef>
            </a:pPr>
            <a:r>
              <a:rPr lang="ru-RU" sz="1600" b="1" dirty="0">
                <a:solidFill>
                  <a:srgbClr val="000000"/>
                </a:solidFill>
              </a:rPr>
              <a:t>Л. В. </a:t>
            </a:r>
            <a:r>
              <a:rPr lang="ru-RU" sz="1600" b="1" dirty="0" err="1">
                <a:solidFill>
                  <a:srgbClr val="000000"/>
                </a:solidFill>
              </a:rPr>
              <a:t>Занкова</a:t>
            </a:r>
            <a:endParaRPr lang="ru-RU" sz="1600" b="1" dirty="0">
              <a:solidFill>
                <a:srgbClr val="000000"/>
              </a:solidFill>
            </a:endParaRPr>
          </a:p>
        </p:txBody>
      </p:sp>
      <p:sp>
        <p:nvSpPr>
          <p:cNvPr id="111625" name="Line 9"/>
          <p:cNvSpPr>
            <a:spLocks noChangeShapeType="1"/>
          </p:cNvSpPr>
          <p:nvPr/>
        </p:nvSpPr>
        <p:spPr bwMode="auto">
          <a:xfrm>
            <a:off x="4572000" y="2362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5791200" y="2866231"/>
            <a:ext cx="2895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1627" name="Line 11"/>
          <p:cNvSpPr>
            <a:spLocks noChangeShapeType="1"/>
          </p:cNvSpPr>
          <p:nvPr/>
        </p:nvSpPr>
        <p:spPr bwMode="auto">
          <a:xfrm>
            <a:off x="4572000" y="2362200"/>
            <a:ext cx="29718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1628" name="Text Box 12"/>
          <p:cNvSpPr txBox="1">
            <a:spLocks noChangeArrowheads="1"/>
          </p:cNvSpPr>
          <p:nvPr/>
        </p:nvSpPr>
        <p:spPr bwMode="auto">
          <a:xfrm>
            <a:off x="6248400" y="2971800"/>
            <a:ext cx="25908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rgbClr val="000000"/>
                </a:solidFill>
              </a:rPr>
              <a:t>Система Д. Б. Эльконина - В. В. Давыдова </a:t>
            </a:r>
          </a:p>
        </p:txBody>
      </p:sp>
      <p:sp>
        <p:nvSpPr>
          <p:cNvPr id="111629" name="Text Box 13"/>
          <p:cNvSpPr txBox="1">
            <a:spLocks noChangeArrowheads="1"/>
          </p:cNvSpPr>
          <p:nvPr/>
        </p:nvSpPr>
        <p:spPr bwMode="auto">
          <a:xfrm>
            <a:off x="838200" y="3962400"/>
            <a:ext cx="365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9900"/>
                </a:solidFill>
              </a:rPr>
              <a:t>Образовательные модели</a:t>
            </a:r>
          </a:p>
        </p:txBody>
      </p:sp>
      <p:sp>
        <p:nvSpPr>
          <p:cNvPr id="111630" name="Rectangle 14"/>
          <p:cNvSpPr>
            <a:spLocks noChangeArrowheads="1"/>
          </p:cNvSpPr>
          <p:nvPr/>
        </p:nvSpPr>
        <p:spPr bwMode="auto">
          <a:xfrm>
            <a:off x="179388" y="4800600"/>
            <a:ext cx="2259012" cy="150812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1631" name="Text Box 15"/>
          <p:cNvSpPr txBox="1">
            <a:spLocks noChangeArrowheads="1"/>
          </p:cNvSpPr>
          <p:nvPr/>
        </p:nvSpPr>
        <p:spPr bwMode="auto">
          <a:xfrm>
            <a:off x="457200" y="4876800"/>
            <a:ext cx="1666875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rgbClr val="000000"/>
                </a:solidFill>
              </a:rPr>
              <a:t>«Начальная школа ХХ</a:t>
            </a:r>
            <a:r>
              <a:rPr lang="en-US" sz="1600" b="1">
                <a:solidFill>
                  <a:srgbClr val="000000"/>
                </a:solidFill>
              </a:rPr>
              <a:t>I</a:t>
            </a:r>
            <a:r>
              <a:rPr lang="ru-RU" sz="1600" b="1">
                <a:solidFill>
                  <a:srgbClr val="000000"/>
                </a:solidFill>
              </a:rPr>
              <a:t> века» (</a:t>
            </a:r>
            <a:r>
              <a:rPr lang="ru-RU" sz="1400" b="1">
                <a:solidFill>
                  <a:srgbClr val="000000"/>
                </a:solidFill>
              </a:rPr>
              <a:t>науч. рук. Н. Ф. Виноградова) </a:t>
            </a:r>
            <a:endParaRPr lang="ru-RU" sz="1600" b="1">
              <a:solidFill>
                <a:srgbClr val="000000"/>
              </a:solidFill>
            </a:endParaRPr>
          </a:p>
        </p:txBody>
      </p:sp>
      <p:sp>
        <p:nvSpPr>
          <p:cNvPr id="111632" name="Line 16"/>
          <p:cNvSpPr>
            <a:spLocks noChangeShapeType="1"/>
          </p:cNvSpPr>
          <p:nvPr/>
        </p:nvSpPr>
        <p:spPr bwMode="auto">
          <a:xfrm flipH="1">
            <a:off x="1295400" y="42672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1633" name="Rectangle 17"/>
          <p:cNvSpPr>
            <a:spLocks noChangeArrowheads="1"/>
          </p:cNvSpPr>
          <p:nvPr/>
        </p:nvSpPr>
        <p:spPr bwMode="auto">
          <a:xfrm>
            <a:off x="2895600" y="4800600"/>
            <a:ext cx="2133600" cy="150812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1634" name="Text Box 18"/>
          <p:cNvSpPr txBox="1">
            <a:spLocks noChangeArrowheads="1"/>
          </p:cNvSpPr>
          <p:nvPr/>
        </p:nvSpPr>
        <p:spPr bwMode="auto">
          <a:xfrm>
            <a:off x="2971800" y="4876800"/>
            <a:ext cx="1905000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rgbClr val="000000"/>
                </a:solidFill>
              </a:rPr>
              <a:t>«Школа 2000… - Школа 2100…» (</a:t>
            </a:r>
            <a:r>
              <a:rPr lang="ru-RU" sz="1400" b="1">
                <a:solidFill>
                  <a:srgbClr val="000000"/>
                </a:solidFill>
              </a:rPr>
              <a:t>науч. рук. А. А. Леонтьев)</a:t>
            </a:r>
            <a:endParaRPr lang="ru-RU" sz="1600" b="1">
              <a:solidFill>
                <a:srgbClr val="000000"/>
              </a:solidFill>
            </a:endParaRPr>
          </a:p>
        </p:txBody>
      </p:sp>
      <p:sp>
        <p:nvSpPr>
          <p:cNvPr id="111635" name="Line 19"/>
          <p:cNvSpPr>
            <a:spLocks noChangeShapeType="1"/>
          </p:cNvSpPr>
          <p:nvPr/>
        </p:nvSpPr>
        <p:spPr bwMode="auto">
          <a:xfrm>
            <a:off x="2438400" y="42672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1636" name="Rectangle 20"/>
          <p:cNvSpPr>
            <a:spLocks noChangeArrowheads="1"/>
          </p:cNvSpPr>
          <p:nvPr/>
        </p:nvSpPr>
        <p:spPr bwMode="auto">
          <a:xfrm>
            <a:off x="5435600" y="4797425"/>
            <a:ext cx="1981200" cy="15113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1637" name="Text Box 21"/>
          <p:cNvSpPr txBox="1">
            <a:spLocks noChangeArrowheads="1"/>
          </p:cNvSpPr>
          <p:nvPr/>
        </p:nvSpPr>
        <p:spPr bwMode="auto">
          <a:xfrm>
            <a:off x="5486400" y="4876800"/>
            <a:ext cx="182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3200"/>
          </a:p>
        </p:txBody>
      </p:sp>
      <p:sp>
        <p:nvSpPr>
          <p:cNvPr id="111638" name="Text Box 22"/>
          <p:cNvSpPr txBox="1">
            <a:spLocks noChangeArrowheads="1"/>
          </p:cNvSpPr>
          <p:nvPr/>
        </p:nvSpPr>
        <p:spPr bwMode="auto">
          <a:xfrm>
            <a:off x="5486400" y="4876800"/>
            <a:ext cx="1828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rgbClr val="000000"/>
                </a:solidFill>
              </a:rPr>
              <a:t>«Гармония»</a:t>
            </a:r>
          </a:p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rgbClr val="000000"/>
                </a:solidFill>
              </a:rPr>
              <a:t>(</a:t>
            </a:r>
            <a:r>
              <a:rPr lang="ru-RU" sz="1400" b="1">
                <a:solidFill>
                  <a:srgbClr val="000000"/>
                </a:solidFill>
              </a:rPr>
              <a:t>науч. рук. Н. Б. Истомина)</a:t>
            </a:r>
            <a:endParaRPr lang="ru-RU" sz="1600" b="1">
              <a:solidFill>
                <a:srgbClr val="000000"/>
              </a:solidFill>
            </a:endParaRPr>
          </a:p>
        </p:txBody>
      </p:sp>
      <p:sp>
        <p:nvSpPr>
          <p:cNvPr id="111639" name="Line 23"/>
          <p:cNvSpPr>
            <a:spLocks noChangeShapeType="1"/>
          </p:cNvSpPr>
          <p:nvPr/>
        </p:nvSpPr>
        <p:spPr bwMode="auto">
          <a:xfrm>
            <a:off x="2362200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1640" name="Line 24"/>
          <p:cNvSpPr>
            <a:spLocks noChangeShapeType="1"/>
          </p:cNvSpPr>
          <p:nvPr/>
        </p:nvSpPr>
        <p:spPr bwMode="auto">
          <a:xfrm>
            <a:off x="2362200" y="4267200"/>
            <a:ext cx="39624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71448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800" b="1" i="1" dirty="0" smtClean="0">
                <a:solidFill>
                  <a:srgbClr val="FF0000"/>
                </a:solidFill>
                <a:latin typeface="Arial Black" pitchFamily="34" charset="0"/>
              </a:rPr>
              <a:t>Задача №1 </a:t>
            </a:r>
            <a:br>
              <a:rPr lang="ru-RU" sz="1800" b="1" i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1800" b="1" i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1800" b="1" i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1800" b="1" i="1" dirty="0" smtClean="0">
                <a:solidFill>
                  <a:srgbClr val="FF0000"/>
                </a:solidFill>
                <a:latin typeface="Arial Black" pitchFamily="34" charset="0"/>
              </a:rPr>
              <a:t>Направления </a:t>
            </a:r>
            <a:r>
              <a:rPr lang="ru-RU" sz="1800" b="1" i="1" dirty="0">
                <a:solidFill>
                  <a:srgbClr val="FF0000"/>
                </a:solidFill>
                <a:latin typeface="Arial Black" pitchFamily="34" charset="0"/>
              </a:rPr>
              <a:t>формирования  </a:t>
            </a:r>
            <a:br>
              <a:rPr lang="ru-RU" sz="1800" b="1" i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1800" b="1" i="1" dirty="0">
                <a:solidFill>
                  <a:srgbClr val="FF0000"/>
                </a:solidFill>
                <a:latin typeface="Arial Black" pitchFamily="34" charset="0"/>
              </a:rPr>
              <a:t>инновационной культуры  педагога</a:t>
            </a:r>
            <a:endParaRPr lang="ru-RU" sz="1800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866261183"/>
              </p:ext>
            </p:extLst>
          </p:nvPr>
        </p:nvGraphicFramePr>
        <p:xfrm>
          <a:off x="179512" y="1700808"/>
          <a:ext cx="8568951" cy="4452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127"/>
                <a:gridCol w="944037"/>
                <a:gridCol w="1133212"/>
                <a:gridCol w="754862"/>
                <a:gridCol w="726182"/>
                <a:gridCol w="1089273"/>
                <a:gridCol w="958075"/>
                <a:gridCol w="784764"/>
                <a:gridCol w="871419"/>
              </a:tblGrid>
              <a:tr h="70383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ФИО педагога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Профессиональные качества педагога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Общая культура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Качества личности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925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знание предмета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технологическая культура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психологическая культура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эрудиция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</a:rPr>
                        <a:t>граждаственность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отношение к детям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культура взаимоотношений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отношение к себе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332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Мухаметзянова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Т.А.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глубокие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Задача 2011-2012 </a:t>
                      </a:r>
                      <a:r>
                        <a:rPr lang="ru-RU" sz="2000" dirty="0" err="1" smtClean="0"/>
                        <a:t>уч</a:t>
                      </a:r>
                      <a:r>
                        <a:rPr lang="ru-RU" sz="2000" dirty="0" smtClean="0"/>
                        <a:t> г. 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96797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4133926232"/>
              </p:ext>
            </p:extLst>
          </p:nvPr>
        </p:nvGraphicFramePr>
        <p:xfrm>
          <a:off x="621315" y="2060848"/>
          <a:ext cx="7794363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323528" y="-160312"/>
            <a:ext cx="8389938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Работа над технологической культурой педагога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Динамика использования  элементов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образовательных технологий педагогами начальной школы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гимназии)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3317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72560" cy="785794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 smtClean="0">
                <a:latin typeface="Arial Black" pitchFamily="34" charset="0"/>
              </a:rPr>
              <a:t/>
            </a:r>
            <a:br>
              <a:rPr lang="ru-RU" sz="2000" b="1" i="1" dirty="0" smtClean="0">
                <a:latin typeface="Arial Black" pitchFamily="34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Направления формирования 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инновационной культуры  педагога на уровне дифференцированного подхода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767480261"/>
              </p:ext>
            </p:extLst>
          </p:nvPr>
        </p:nvGraphicFramePr>
        <p:xfrm>
          <a:off x="285720" y="1214422"/>
          <a:ext cx="8643998" cy="48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4159"/>
                <a:gridCol w="1647676"/>
                <a:gridCol w="1358461"/>
                <a:gridCol w="1440160"/>
                <a:gridCol w="1368152"/>
                <a:gridCol w="1405390"/>
              </a:tblGrid>
              <a:tr h="82326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ШМО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Проблемные группы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Само-образова-ние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Курсовая подготовка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 завуча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Наставник- учитель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5060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«Современные образовательные технологии как ресурс успешного развития ключевых компетенций младшего школьника» </a:t>
                      </a:r>
                      <a:r>
                        <a:rPr lang="en-US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(200</a:t>
                      </a:r>
                      <a:r>
                        <a:rPr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en-US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-2011</a:t>
                      </a:r>
                      <a:r>
                        <a:rPr lang="ru-RU" sz="12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уч.г</a:t>
                      </a:r>
                      <a:r>
                        <a:rPr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Экспериментальная деятельность совместно с  Институтом педагогики и психологии при Татарском государственном гуманитарно-педагогическим университетом по апробации образовательных стандартов второго поколения в учебном процессе на начальной ступени общего образования.</a:t>
                      </a:r>
                    </a:p>
                    <a:p>
                      <a:pPr algn="just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Изучение методической литературы</a:t>
                      </a:r>
                    </a:p>
                    <a:p>
                      <a:pPr algn="just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2.Работа с интернет ресурсами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Дистанционные курсы при Республиканском центре  информационно-методического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обеспечения и контроля в области  образования 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Международной программы 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Intel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«Обучение для будущего»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1.«Контрольно-оценочная деятельность учителя на уроке».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2. Формирование мотивации учения младшего школьника посредством системы психологически продуманных приемов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Взаимопосе-щаемость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уроков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04800"/>
            <a:ext cx="8281987" cy="11080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Начальная школа</a:t>
            </a:r>
            <a:br>
              <a:rPr lang="ru-RU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(начальная ступень образования) </a:t>
            </a:r>
            <a:r>
              <a:rPr lang="ru-RU" sz="3200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br>
              <a:rPr lang="ru-RU" sz="3200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начало ХХ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в.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056" y="1538287"/>
            <a:ext cx="8726488" cy="4575175"/>
          </a:xfrm>
          <a:noFill/>
          <a:ln/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200" b="1" dirty="0">
                <a:solidFill>
                  <a:srgbClr val="FF9900"/>
                </a:solidFill>
              </a:rPr>
              <a:t>Образовательные системы</a:t>
            </a: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468313" y="2205038"/>
            <a:ext cx="2276475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ru-RU" sz="1600" dirty="0"/>
          </a:p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Традиционная</a:t>
            </a:r>
          </a:p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(обновленная)</a:t>
            </a:r>
          </a:p>
          <a:p>
            <a:pPr algn="ctr"/>
            <a:endParaRPr lang="ru-RU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3347864" y="2205038"/>
            <a:ext cx="2443336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3563938" y="2276475"/>
            <a:ext cx="21463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Система</a:t>
            </a:r>
          </a:p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Л. В. Занкова</a:t>
            </a:r>
          </a:p>
        </p:txBody>
      </p:sp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6372225" y="2276475"/>
            <a:ext cx="2466975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6372225" y="2276475"/>
            <a:ext cx="23907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Система                 Д. Б. Эльконина - В. В. Давыдова </a:t>
            </a: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468313" y="3429000"/>
            <a:ext cx="532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Учебно-методические комплекты </a:t>
            </a:r>
          </a:p>
        </p:txBody>
      </p:sp>
      <p:sp>
        <p:nvSpPr>
          <p:cNvPr id="112650" name="Rectangle 10"/>
          <p:cNvSpPr>
            <a:spLocks noChangeArrowheads="1"/>
          </p:cNvSpPr>
          <p:nvPr/>
        </p:nvSpPr>
        <p:spPr bwMode="auto">
          <a:xfrm>
            <a:off x="250825" y="4114800"/>
            <a:ext cx="2263775" cy="1143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250825" y="4191000"/>
            <a:ext cx="218757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«</a:t>
            </a:r>
            <a:r>
              <a:rPr lang="ru-RU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Начальная школа ХХ</a:t>
            </a:r>
            <a:r>
              <a:rPr lang="en-US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</a:t>
            </a:r>
            <a:r>
              <a:rPr lang="ru-RU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века» (под ред. Н. Ф. Виноградовой) </a:t>
            </a:r>
          </a:p>
        </p:txBody>
      </p:sp>
      <p:sp>
        <p:nvSpPr>
          <p:cNvPr id="112652" name="Rectangle 12"/>
          <p:cNvSpPr>
            <a:spLocks noChangeArrowheads="1"/>
          </p:cNvSpPr>
          <p:nvPr/>
        </p:nvSpPr>
        <p:spPr bwMode="auto">
          <a:xfrm>
            <a:off x="3492500" y="4076700"/>
            <a:ext cx="2133600" cy="1143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3563938" y="4292600"/>
            <a:ext cx="20161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«Школа 2000… - Школа 2100…»</a:t>
            </a:r>
            <a:r>
              <a:rPr lang="ru-RU" sz="1600"/>
              <a:t>  </a:t>
            </a:r>
          </a:p>
        </p:txBody>
      </p:sp>
      <p:sp>
        <p:nvSpPr>
          <p:cNvPr id="112654" name="Rectangle 14"/>
          <p:cNvSpPr>
            <a:spLocks noChangeArrowheads="1"/>
          </p:cNvSpPr>
          <p:nvPr/>
        </p:nvSpPr>
        <p:spPr bwMode="auto">
          <a:xfrm>
            <a:off x="6588125" y="4076700"/>
            <a:ext cx="1981200" cy="1143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55" name="Text Box 15"/>
          <p:cNvSpPr txBox="1">
            <a:spLocks noChangeArrowheads="1"/>
          </p:cNvSpPr>
          <p:nvPr/>
        </p:nvSpPr>
        <p:spPr bwMode="auto">
          <a:xfrm>
            <a:off x="6588125" y="4076700"/>
            <a:ext cx="197326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«Гармония»</a:t>
            </a:r>
          </a:p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ru-RU" sz="1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под ред. Н. Б. Истоминой)</a:t>
            </a:r>
            <a:endParaRPr lang="ru-RU" sz="1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2656" name="Rectangle 16"/>
          <p:cNvSpPr>
            <a:spLocks noChangeArrowheads="1"/>
          </p:cNvSpPr>
          <p:nvPr/>
        </p:nvSpPr>
        <p:spPr bwMode="auto">
          <a:xfrm>
            <a:off x="250825" y="5486400"/>
            <a:ext cx="2111375" cy="990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57" name="Text Box 17"/>
          <p:cNvSpPr txBox="1">
            <a:spLocks noChangeArrowheads="1"/>
          </p:cNvSpPr>
          <p:nvPr/>
        </p:nvSpPr>
        <p:spPr bwMode="auto">
          <a:xfrm>
            <a:off x="395288" y="5562600"/>
            <a:ext cx="18732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«Классическая начальная школа»</a:t>
            </a:r>
          </a:p>
        </p:txBody>
      </p:sp>
      <p:sp>
        <p:nvSpPr>
          <p:cNvPr id="112658" name="Line 18"/>
          <p:cNvSpPr>
            <a:spLocks noChangeShapeType="1"/>
          </p:cNvSpPr>
          <p:nvPr/>
        </p:nvSpPr>
        <p:spPr bwMode="auto">
          <a:xfrm>
            <a:off x="2987675" y="3789363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2659" name="Line 19"/>
          <p:cNvSpPr>
            <a:spLocks noChangeShapeType="1"/>
          </p:cNvSpPr>
          <p:nvPr/>
        </p:nvSpPr>
        <p:spPr bwMode="auto">
          <a:xfrm>
            <a:off x="1403350" y="5300663"/>
            <a:ext cx="69342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2660" name="Line 20"/>
          <p:cNvSpPr>
            <a:spLocks noChangeShapeType="1"/>
          </p:cNvSpPr>
          <p:nvPr/>
        </p:nvSpPr>
        <p:spPr bwMode="auto">
          <a:xfrm>
            <a:off x="1403350" y="5300663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2661" name="Rectangle 21"/>
          <p:cNvSpPr>
            <a:spLocks noChangeArrowheads="1"/>
          </p:cNvSpPr>
          <p:nvPr/>
        </p:nvSpPr>
        <p:spPr bwMode="auto">
          <a:xfrm>
            <a:off x="2743200" y="5486400"/>
            <a:ext cx="1905000" cy="990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62" name="Line 22"/>
          <p:cNvSpPr>
            <a:spLocks noChangeShapeType="1"/>
          </p:cNvSpPr>
          <p:nvPr/>
        </p:nvSpPr>
        <p:spPr bwMode="auto">
          <a:xfrm>
            <a:off x="3657600" y="5334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2663" name="Line 23"/>
          <p:cNvSpPr>
            <a:spLocks noChangeShapeType="1"/>
          </p:cNvSpPr>
          <p:nvPr/>
        </p:nvSpPr>
        <p:spPr bwMode="auto">
          <a:xfrm flipV="1">
            <a:off x="1547813" y="3789363"/>
            <a:ext cx="6072187" cy="2063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2664" name="Line 24"/>
          <p:cNvSpPr>
            <a:spLocks noChangeShapeType="1"/>
          </p:cNvSpPr>
          <p:nvPr/>
        </p:nvSpPr>
        <p:spPr bwMode="auto">
          <a:xfrm>
            <a:off x="1524000" y="3810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2665" name="Line 25"/>
          <p:cNvSpPr>
            <a:spLocks noChangeShapeType="1"/>
          </p:cNvSpPr>
          <p:nvPr/>
        </p:nvSpPr>
        <p:spPr bwMode="auto">
          <a:xfrm>
            <a:off x="4572000" y="3789363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2666" name="Line 26"/>
          <p:cNvSpPr>
            <a:spLocks noChangeShapeType="1"/>
          </p:cNvSpPr>
          <p:nvPr/>
        </p:nvSpPr>
        <p:spPr bwMode="auto">
          <a:xfrm>
            <a:off x="7596188" y="3789363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2671" name="Text Box 31"/>
          <p:cNvSpPr txBox="1">
            <a:spLocks noChangeArrowheads="1"/>
          </p:cNvSpPr>
          <p:nvPr/>
        </p:nvSpPr>
        <p:spPr bwMode="auto">
          <a:xfrm>
            <a:off x="2627313" y="5562600"/>
            <a:ext cx="20891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«Перспективная начальная школа»</a:t>
            </a:r>
          </a:p>
        </p:txBody>
      </p:sp>
      <p:sp>
        <p:nvSpPr>
          <p:cNvPr id="112672" name="Rectangle 32"/>
          <p:cNvSpPr>
            <a:spLocks noChangeArrowheads="1"/>
          </p:cNvSpPr>
          <p:nvPr/>
        </p:nvSpPr>
        <p:spPr bwMode="auto">
          <a:xfrm>
            <a:off x="4953000" y="5486400"/>
            <a:ext cx="2133600" cy="990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73" name="Text Box 33"/>
          <p:cNvSpPr txBox="1">
            <a:spLocks noChangeArrowheads="1"/>
          </p:cNvSpPr>
          <p:nvPr/>
        </p:nvSpPr>
        <p:spPr bwMode="auto">
          <a:xfrm>
            <a:off x="4859338" y="5661025"/>
            <a:ext cx="2233612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«Планета знаний»</a:t>
            </a:r>
          </a:p>
          <a:p>
            <a:pPr>
              <a:spcBef>
                <a:spcPct val="50000"/>
              </a:spcBef>
            </a:pPr>
            <a:endParaRPr lang="ru-RU" sz="1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2674" name="Line 34"/>
          <p:cNvSpPr>
            <a:spLocks noChangeShapeType="1"/>
          </p:cNvSpPr>
          <p:nvPr/>
        </p:nvSpPr>
        <p:spPr bwMode="auto">
          <a:xfrm>
            <a:off x="6019800" y="5334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2675" name="Rectangle 35"/>
          <p:cNvSpPr>
            <a:spLocks noChangeArrowheads="1"/>
          </p:cNvSpPr>
          <p:nvPr/>
        </p:nvSpPr>
        <p:spPr bwMode="auto">
          <a:xfrm>
            <a:off x="7239000" y="5486400"/>
            <a:ext cx="1752600" cy="990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76" name="Line 36"/>
          <p:cNvSpPr>
            <a:spLocks noChangeShapeType="1"/>
          </p:cNvSpPr>
          <p:nvPr/>
        </p:nvSpPr>
        <p:spPr bwMode="auto">
          <a:xfrm>
            <a:off x="8305800" y="5334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2678" name="Line 38"/>
          <p:cNvSpPr>
            <a:spLocks noChangeShapeType="1"/>
          </p:cNvSpPr>
          <p:nvPr/>
        </p:nvSpPr>
        <p:spPr bwMode="auto">
          <a:xfrm>
            <a:off x="1692275" y="3141663"/>
            <a:ext cx="0" cy="35877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2679" name="Line 39"/>
          <p:cNvSpPr>
            <a:spLocks noChangeShapeType="1"/>
          </p:cNvSpPr>
          <p:nvPr/>
        </p:nvSpPr>
        <p:spPr bwMode="auto">
          <a:xfrm flipH="1">
            <a:off x="1692275" y="1916113"/>
            <a:ext cx="2519363" cy="217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80" name="Line 40"/>
          <p:cNvSpPr>
            <a:spLocks noChangeShapeType="1"/>
          </p:cNvSpPr>
          <p:nvPr/>
        </p:nvSpPr>
        <p:spPr bwMode="auto">
          <a:xfrm>
            <a:off x="4787900" y="1916113"/>
            <a:ext cx="0" cy="217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81" name="Line 41"/>
          <p:cNvSpPr>
            <a:spLocks noChangeShapeType="1"/>
          </p:cNvSpPr>
          <p:nvPr/>
        </p:nvSpPr>
        <p:spPr bwMode="auto">
          <a:xfrm>
            <a:off x="5795963" y="1916113"/>
            <a:ext cx="208915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82" name="Text Box 42"/>
          <p:cNvSpPr txBox="1">
            <a:spLocks noChangeArrowheads="1"/>
          </p:cNvSpPr>
          <p:nvPr/>
        </p:nvSpPr>
        <p:spPr bwMode="auto">
          <a:xfrm>
            <a:off x="7380288" y="5734050"/>
            <a:ext cx="14398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000000"/>
                </a:solidFill>
              </a:rPr>
              <a:t>«</a:t>
            </a:r>
            <a:r>
              <a:rPr lang="ru-RU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Школа России»</a:t>
            </a:r>
          </a:p>
        </p:txBody>
      </p:sp>
    </p:spTree>
    <p:extLst>
      <p:ext uri="{BB962C8B-B14F-4D97-AF65-F5344CB8AC3E}">
        <p14:creationId xmlns:p14="http://schemas.microsoft.com/office/powerpoint/2010/main" xmlns="" val="3795269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Выбор системы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2060848"/>
            <a:ext cx="7467600" cy="3566778"/>
          </a:xfrm>
        </p:spPr>
        <p:txBody>
          <a:bodyPr>
            <a:normAutofit fontScale="62500" lnSpcReduction="2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Неудовлетворенность традиционной методикой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Проблема совмещения инновационных программ с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традиционными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Социальный заказ родителей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Приоритеты Концепции модернизации  образования (перспектива к переходу к ФГОС НОО)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Удовлетворенность предварительной  опытной работой по развивающей системе Л.В.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Занкова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Достаточно стабильный кадровый контингент</a:t>
            </a:r>
          </a:p>
          <a:p>
            <a:pPr algn="ctr"/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305800" cy="1143000"/>
          </a:xfr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>Динамика </a:t>
            </a:r>
            <a:r>
              <a:rPr lang="ru-RU" sz="3600" b="1" dirty="0">
                <a:solidFill>
                  <a:srgbClr val="FF0000"/>
                </a:solidFill>
              </a:rPr>
              <a:t>кадрового состава 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педагогов</a:t>
            </a:r>
            <a:endParaRPr lang="ru-RU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1026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25908779"/>
              </p:ext>
            </p:extLst>
          </p:nvPr>
        </p:nvGraphicFramePr>
        <p:xfrm>
          <a:off x="683568" y="1124744"/>
          <a:ext cx="7378700" cy="4926012"/>
        </p:xfrm>
        <a:graphic>
          <a:graphicData uri="http://schemas.openxmlformats.org/presentationml/2006/ole">
            <p:oleObj spid="_x0000_s2065" r:id="rId3" imgW="7382896" imgH="4925995" progId="Excel.Shee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949284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115328" cy="8572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Arial Black" pitchFamily="34" charset="0"/>
              </a:rPr>
              <a:t/>
            </a:r>
            <a:br>
              <a:rPr lang="ru-RU" sz="2800" b="1" dirty="0" smtClean="0">
                <a:latin typeface="Arial Black" pitchFamily="34" charset="0"/>
              </a:rPr>
            </a:br>
            <a:r>
              <a:rPr lang="ru-RU" sz="2800" b="1" dirty="0" smtClean="0">
                <a:latin typeface="Arial Black" pitchFamily="34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Анализ профессиональных умений педагогов до введения инноваций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(шаги диагностики ПУ)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552" y="1844824"/>
            <a:ext cx="7467600" cy="440227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dirty="0" smtClean="0"/>
              <a:t>1.Поиск измерителей профессиональных умений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2.Изучение измерителей (выбор оптимального варианта)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3. Консультирование руководителя ШМО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4. Знакомство педагогов с измерителями ПУ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5.Диагностика ПУ через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6.Комплексный анализ  уроков (уровень 1-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самооценка учителя, уровень 2-оценка администрации)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7.Составление комплексного анализа на основе измерителей ПУ(мониторинговая карта)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/>
              <a:t>8.Составление технологической карты для работы с педагогом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472518" cy="84615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latin typeface="Arial Black" pitchFamily="34" charset="0"/>
              </a:rPr>
              <a:t/>
            </a:r>
            <a:br>
              <a:rPr lang="ru-RU" sz="1800" b="1" dirty="0" smtClean="0">
                <a:latin typeface="Arial Black" pitchFamily="34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Мониторинговая  карта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«Профессиональные умения учителя»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Управленческий аспект: комплексный анализ урока и анкета самооценки учителя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072494" cy="4873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/>
              <a:t>ЦЕЛЬ: 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/>
              <a:t>Определить уровень профессиональных умений учителя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/>
              <a:t>Сформировать у учителя навыки педагогического самоанализа урока</a:t>
            </a: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b="1" dirty="0" smtClean="0"/>
              <a:t>Выявить педагогические затруднения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b="1" dirty="0" smtClean="0"/>
              <a:t>ЗАДАЧИ: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Составить карту коррекции профессиональных умений учителя</a:t>
            </a: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Создание  методического сервиса на основе дифференцированного подхода</a:t>
            </a: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Разработка перспективного  планирования </a:t>
            </a:r>
            <a:endParaRPr lang="ru-RU" sz="2000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0" y="390363"/>
            <a:ext cx="8515352" cy="928686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 smtClean="0">
                <a:latin typeface="Arial Black" pitchFamily="34" charset="0"/>
              </a:rPr>
              <a:t/>
            </a:r>
            <a:br>
              <a:rPr lang="ru-RU" sz="1400" b="1" dirty="0" smtClean="0">
                <a:latin typeface="Arial Black" pitchFamily="34" charset="0"/>
              </a:rPr>
            </a:br>
            <a:r>
              <a:rPr lang="ru-RU" sz="1400" b="1" dirty="0">
                <a:latin typeface="Arial Black" pitchFamily="34" charset="0"/>
              </a:rPr>
              <a:t/>
            </a:r>
            <a:br>
              <a:rPr lang="ru-RU" sz="1400" b="1" dirty="0">
                <a:latin typeface="Arial Black" pitchFamily="34" charset="0"/>
              </a:rPr>
            </a:br>
            <a:r>
              <a:rPr lang="ru-RU" sz="1400" b="1" dirty="0" smtClean="0">
                <a:latin typeface="Arial Black" pitchFamily="34" charset="0"/>
              </a:rPr>
              <a:t/>
            </a:r>
            <a:br>
              <a:rPr lang="ru-RU" sz="1400" b="1" dirty="0" smtClean="0">
                <a:latin typeface="Arial Black" pitchFamily="34" charset="0"/>
              </a:rPr>
            </a:br>
            <a:r>
              <a:rPr lang="ru-RU" sz="1400" b="1" dirty="0">
                <a:latin typeface="Arial Black" pitchFamily="34" charset="0"/>
              </a:rPr>
              <a:t/>
            </a:r>
            <a:br>
              <a:rPr lang="ru-RU" sz="1400" b="1" dirty="0">
                <a:latin typeface="Arial Black" pitchFamily="34" charset="0"/>
              </a:rPr>
            </a:br>
            <a:r>
              <a:rPr lang="ru-RU" sz="1400" b="1" dirty="0" smtClean="0">
                <a:latin typeface="Arial Black" pitchFamily="34" charset="0"/>
              </a:rPr>
              <a:t/>
            </a:r>
            <a:br>
              <a:rPr lang="ru-RU" sz="1400" b="1" dirty="0" smtClean="0">
                <a:latin typeface="Arial Black" pitchFamily="34" charset="0"/>
              </a:rPr>
            </a:br>
            <a:r>
              <a:rPr lang="ru-RU" sz="1400" b="1" dirty="0">
                <a:latin typeface="Arial Black" pitchFamily="34" charset="0"/>
              </a:rPr>
              <a:t/>
            </a:r>
            <a:br>
              <a:rPr lang="ru-RU" sz="1400" b="1" dirty="0">
                <a:latin typeface="Arial Black" pitchFamily="34" charset="0"/>
              </a:rPr>
            </a:br>
            <a:r>
              <a:rPr lang="ru-RU" sz="1400" b="1" dirty="0" smtClean="0">
                <a:latin typeface="Arial Black" pitchFamily="34" charset="0"/>
              </a:rPr>
              <a:t/>
            </a:r>
            <a:br>
              <a:rPr lang="ru-RU" sz="1400" b="1" dirty="0" smtClean="0">
                <a:latin typeface="Arial Black" pitchFamily="34" charset="0"/>
              </a:rPr>
            </a:br>
            <a:r>
              <a:rPr lang="ru-RU" sz="1400" b="1" dirty="0">
                <a:latin typeface="Arial Black" pitchFamily="34" charset="0"/>
              </a:rPr>
              <a:t/>
            </a:r>
            <a:br>
              <a:rPr lang="ru-RU" sz="1400" b="1" dirty="0">
                <a:latin typeface="Arial Black" pitchFamily="34" charset="0"/>
              </a:rPr>
            </a:br>
            <a:r>
              <a:rPr lang="ru-RU" sz="1400" b="1" dirty="0" smtClean="0">
                <a:latin typeface="Arial Black" pitchFamily="34" charset="0"/>
              </a:rPr>
              <a:t/>
            </a:r>
            <a:br>
              <a:rPr lang="ru-RU" sz="1400" b="1" dirty="0" smtClean="0">
                <a:latin typeface="Arial Black" pitchFamily="34" charset="0"/>
              </a:rPr>
            </a:br>
            <a:r>
              <a:rPr lang="ru-RU" sz="1400" b="1" dirty="0">
                <a:latin typeface="Arial Black" pitchFamily="34" charset="0"/>
              </a:rPr>
              <a:t/>
            </a:r>
            <a:br>
              <a:rPr lang="ru-RU" sz="1400" b="1" dirty="0">
                <a:latin typeface="Arial Black" pitchFamily="34" charset="0"/>
              </a:rPr>
            </a:br>
            <a:r>
              <a:rPr lang="ru-RU" sz="1400" b="1" dirty="0" smtClean="0">
                <a:latin typeface="Arial Black" pitchFamily="34" charset="0"/>
              </a:rPr>
              <a:t/>
            </a:r>
            <a:br>
              <a:rPr lang="ru-RU" sz="1400" b="1" dirty="0" smtClean="0">
                <a:latin typeface="Arial Black" pitchFamily="34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Рейтинговая оценка педагогического мастерства учителя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Мухаметзянова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Талия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Асхатовна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учитель высшей  квалификационной  категории</a:t>
            </a:r>
            <a:br>
              <a:rPr lang="ru-RU" sz="1400" b="1" dirty="0"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0" y="1857364"/>
          <a:ext cx="8572560" cy="484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9940"/>
                <a:gridCol w="4316076"/>
                <a:gridCol w="1339472"/>
                <a:gridCol w="1116227"/>
                <a:gridCol w="1160845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Критерии оценивания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Шкала оценивания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Уровень </a:t>
                      </a:r>
                      <a:endParaRPr lang="en-US" sz="16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R="177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Уровень 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Реализация задач образования, развития, воспитания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выбирать главное в содержании урока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учителя по развитию ОУУН учащихся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Развитие учителем предметных ОУУН</a:t>
                      </a:r>
                      <a:endParaRPr lang="ru-RU" sz="16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6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Организация самостоятельной работы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Работа с учебником на уроке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6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Мотивация учащихся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6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Использование современных педагогических технологий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Рациональное использование времени на уроке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143372" y="128586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400" b="1" i="1" dirty="0" smtClean="0"/>
              <a:t>Уровень 1-самооценка, </a:t>
            </a:r>
            <a:endParaRPr lang="en-US" sz="1400" b="1" i="1" dirty="0" smtClean="0"/>
          </a:p>
          <a:p>
            <a:pPr algn="r"/>
            <a:r>
              <a:rPr lang="ru-RU" sz="1400" b="1" i="1" dirty="0" smtClean="0"/>
              <a:t>Уровень 2-оценка администрации</a:t>
            </a:r>
            <a:endParaRPr lang="ru-RU" sz="1400" i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080021436"/>
              </p:ext>
            </p:extLst>
          </p:nvPr>
        </p:nvGraphicFramePr>
        <p:xfrm>
          <a:off x="571472" y="500042"/>
          <a:ext cx="8329644" cy="5944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616"/>
                <a:gridCol w="4395415"/>
                <a:gridCol w="1369064"/>
                <a:gridCol w="864672"/>
                <a:gridCol w="907877"/>
              </a:tblGrid>
              <a:tr h="436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Знание индивидуально \возрастных особенностей учащихся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6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Межпредметные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связи на уроке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9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Использование средств наглядности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6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Организация контроля знаний учащихся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39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Дифференциация на уроке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6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Микроклимат на уроке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9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Дисциплина учащихся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9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Организация этапов урока. Соблюдение методики построения урока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6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Технология выставления отметок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6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Соблюдение санитарных норм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6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Технология задавания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(своевременность, комментирование, инструктаж)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1-5</a:t>
                      </a:r>
                      <a:endParaRPr lang="ru-RU" sz="14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2942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Субъективная оценка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Объективная оценка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  <a:p>
                      <a:pPr marR="177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4,7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1393</TotalTime>
  <Words>1045</Words>
  <Application>Microsoft Office PowerPoint</Application>
  <PresentationFormat>Экран (4:3)</PresentationFormat>
  <Paragraphs>307</Paragraphs>
  <Slides>22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Эркер</vt:lpstr>
      <vt:lpstr>Лист Microsoft Office Excel 97-2003</vt:lpstr>
      <vt:lpstr>Технологический компонент как составляющая управленческой культуры</vt:lpstr>
      <vt:lpstr>Начальная школа (начальная ступень образования) – конец ХХ в.</vt:lpstr>
      <vt:lpstr>Начальная школа (начальная ступень образования) –  начало ХХI в.</vt:lpstr>
      <vt:lpstr>Выбор системы</vt:lpstr>
      <vt:lpstr>Динамика кадрового состава  педагогов</vt:lpstr>
      <vt:lpstr>  Анализ профессиональных умений педагогов до введения инноваций (шаги диагностики ПУ)</vt:lpstr>
      <vt:lpstr> Мониторинговая  карта «Профессиональные умения учителя»  Управленческий аспект: комплексный анализ урока и анкета самооценки учителя  </vt:lpstr>
      <vt:lpstr>           Рейтинговая оценка педагогического мастерства учителя  Мухаметзянова Талия Асхатовна, учитель высшей  квалификационной  категории </vt:lpstr>
      <vt:lpstr>Слайд 9</vt:lpstr>
      <vt:lpstr>Сопоставительный анализ  уровней  мониторинговой карты  «Профессиональные умения учителя»   </vt:lpstr>
      <vt:lpstr>Технологическая карта  коррекции профессиональных умений учителей</vt:lpstr>
      <vt:lpstr>Методические  рекомендации  по коррекционной работе «Западающих зон» педагогов </vt:lpstr>
      <vt:lpstr>Методическая папка учителей</vt:lpstr>
      <vt:lpstr>Матрица педагогического анализа уроков учителей начальной школы</vt:lpstr>
      <vt:lpstr>Матрица педагогического анализа уроков учителей начальной школы  </vt:lpstr>
      <vt:lpstr>Диаграмма педагогического анализа уроков учителей начальной школы  по результатам анализа посещенных уроков </vt:lpstr>
      <vt:lpstr>Анкета готовности учителя к инновационной деятельности</vt:lpstr>
      <vt:lpstr>Анализ анкеты готовности учителя к инновационной деятельности</vt:lpstr>
      <vt:lpstr>Инновационная культура</vt:lpstr>
      <vt:lpstr>Задача №1   Направления формирования   инновационной культуры  педагога</vt:lpstr>
      <vt:lpstr>Слайд 21</vt:lpstr>
      <vt:lpstr> Направления формирования   инновационной культуры  педагога на уровне дифференцированного подхода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user3000</cp:lastModifiedBy>
  <cp:revision>117</cp:revision>
  <dcterms:modified xsi:type="dcterms:W3CDTF">2011-12-19T06:13:43Z</dcterms:modified>
</cp:coreProperties>
</file>